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37" r:id="rId3"/>
    <p:sldId id="338" r:id="rId4"/>
    <p:sldId id="343" r:id="rId5"/>
    <p:sldId id="348" r:id="rId6"/>
    <p:sldId id="318" r:id="rId7"/>
    <p:sldId id="339" r:id="rId8"/>
    <p:sldId id="304" r:id="rId9"/>
    <p:sldId id="332" r:id="rId10"/>
    <p:sldId id="329" r:id="rId11"/>
    <p:sldId id="334" r:id="rId12"/>
    <p:sldId id="336" r:id="rId13"/>
    <p:sldId id="335" r:id="rId14"/>
    <p:sldId id="267" r:id="rId15"/>
    <p:sldId id="340" r:id="rId16"/>
    <p:sldId id="345" r:id="rId17"/>
    <p:sldId id="346" r:id="rId18"/>
    <p:sldId id="341" r:id="rId19"/>
    <p:sldId id="347" r:id="rId20"/>
    <p:sldId id="342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70C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181" y="58"/>
      </p:cViewPr>
      <p:guideLst>
        <p:guide orient="horz" pos="346"/>
        <p:guide pos="5375"/>
        <p:guide pos="385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19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D77B4-E4B4-4D3C-A9C5-EB900FF3B15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5EBB-275F-4C24-B082-C5EEF1435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MainActicity</a:t>
            </a:r>
            <a:r>
              <a:rPr lang="en-US" altLang="zh-CN" dirty="0" smtClean="0"/>
              <a:t>: 74-94, 326-355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PlayActicity</a:t>
            </a:r>
            <a:r>
              <a:rPr lang="en-US" altLang="zh-CN" dirty="0" smtClean="0"/>
              <a:t>: 110-135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5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5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92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55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8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1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4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7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02F-5E2D-4FF9-A986-02603DCE6FD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0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991141" y="2928873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北京理工大学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91141" y="3249529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计算机</a:t>
            </a:r>
            <a:r>
              <a:rPr lang="zh-CN" altLang="en-US" dirty="0" smtClean="0"/>
              <a:t>学院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91142" y="3727456"/>
            <a:ext cx="2573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work we done in this vacation.</a:t>
            </a:r>
            <a:endParaRPr lang="zh-CN" altLang="en-US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564451" y="2716812"/>
            <a:ext cx="579549" cy="1361673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716812"/>
            <a:ext cx="5991142" cy="1374587"/>
            <a:chOff x="0" y="2716812"/>
            <a:chExt cx="5991142" cy="1374587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97049" y="2861681"/>
              <a:ext cx="3294091" cy="68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Mini</a:t>
              </a:r>
              <a:r>
                <a:rPr lang="zh-CN" altLang="en-US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抖音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47352" y="3720144"/>
              <a:ext cx="2743788" cy="37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2586" y="2787385"/>
            <a:ext cx="1224000" cy="1223998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34969" y="2787385"/>
            <a:ext cx="1224000" cy="1223998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9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86" y="878390"/>
            <a:ext cx="3059343" cy="5430335"/>
          </a:xfrm>
          <a:prstGeom prst="rect">
            <a:avLst/>
          </a:prstGeom>
          <a:ln w="25400"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1188" y="5349696"/>
            <a:ext cx="399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基础的功能上加强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美观性 </a:t>
            </a:r>
            <a:endParaRPr lang="en-US" altLang="zh-CN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1187" y="2107604"/>
            <a:ext cx="4228121" cy="651065"/>
            <a:chOff x="431471" y="2059500"/>
            <a:chExt cx="4228121" cy="651065"/>
          </a:xfrm>
        </p:grpSpPr>
        <p:sp>
          <p:nvSpPr>
            <p:cNvPr id="29" name="文本框 28"/>
            <p:cNvSpPr txBox="1"/>
            <p:nvPr/>
          </p:nvSpPr>
          <p:spPr>
            <a:xfrm>
              <a:off x="1338554" y="2341233"/>
              <a:ext cx="332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录像功能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1" y="2059500"/>
              <a:ext cx="651065" cy="65106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611187" y="1244157"/>
            <a:ext cx="4228121" cy="564444"/>
            <a:chOff x="431471" y="1244157"/>
            <a:chExt cx="4228121" cy="564444"/>
          </a:xfrm>
        </p:grpSpPr>
        <p:sp>
          <p:nvSpPr>
            <p:cNvPr id="28" name="文本框 27"/>
            <p:cNvSpPr txBox="1"/>
            <p:nvPr/>
          </p:nvSpPr>
          <p:spPr>
            <a:xfrm>
              <a:off x="1338554" y="1439269"/>
              <a:ext cx="332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拍摄功能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1" y="1244157"/>
              <a:ext cx="564444" cy="56444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11187" y="3057672"/>
            <a:ext cx="4228121" cy="651065"/>
            <a:chOff x="431471" y="3064626"/>
            <a:chExt cx="4228121" cy="651065"/>
          </a:xfrm>
        </p:grpSpPr>
        <p:sp>
          <p:nvSpPr>
            <p:cNvPr id="23" name="文本框 22"/>
            <p:cNvSpPr txBox="1"/>
            <p:nvPr/>
          </p:nvSpPr>
          <p:spPr>
            <a:xfrm>
              <a:off x="1338554" y="3346359"/>
              <a:ext cx="332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聚焦功能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1" y="3064626"/>
              <a:ext cx="651065" cy="651065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11187" y="4007740"/>
            <a:ext cx="4228121" cy="651065"/>
            <a:chOff x="431471" y="4007740"/>
            <a:chExt cx="4228121" cy="651065"/>
          </a:xfrm>
        </p:grpSpPr>
        <p:sp>
          <p:nvSpPr>
            <p:cNvPr id="26" name="文本框 25"/>
            <p:cNvSpPr txBox="1"/>
            <p:nvPr/>
          </p:nvSpPr>
          <p:spPr>
            <a:xfrm>
              <a:off x="1338554" y="4289473"/>
              <a:ext cx="332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反转镜头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1" y="4007740"/>
              <a:ext cx="651065" cy="651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4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18246" y="2644169"/>
            <a:ext cx="4925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选择你喜欢的视频进行上传吧！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我们在普通的指定学号和用户名基础上增加了自定义输入的方式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74555" y="925733"/>
            <a:ext cx="0" cy="49797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2" y="1481958"/>
            <a:ext cx="2288252" cy="40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开屏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18" y="1196484"/>
            <a:ext cx="2404965" cy="4268814"/>
          </a:xfrm>
          <a:prstGeom prst="rect">
            <a:avLst/>
          </a:prstGeom>
          <a:ln w="25400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74675" y="559114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11187" y="5805184"/>
            <a:ext cx="7921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带来浸入式体验</a:t>
            </a:r>
            <a:endParaRPr lang="en-US" altLang="zh-CN" sz="2400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991" y="1433406"/>
            <a:ext cx="2248556" cy="3991188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218246" y="2967335"/>
            <a:ext cx="492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获取你的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展示在首页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74555" y="925733"/>
            <a:ext cx="0" cy="49797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4675" y="559114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11187" y="5805184"/>
            <a:ext cx="7921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收藏内容通过列表形式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按可取消收藏</a:t>
            </a:r>
            <a:endParaRPr lang="en-US" altLang="zh-CN" sz="2400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55" y="1182945"/>
            <a:ext cx="2307095" cy="409509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333" y="1182637"/>
            <a:ext cx="2307268" cy="4095401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1" y="2845078"/>
            <a:ext cx="464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难点分析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2" y="3416888"/>
            <a:ext cx="466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</a:t>
            </a:r>
            <a:endParaRPr lang="da-DK" altLang="zh-CN" sz="20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 THREE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0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获取定位信息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1007" y="1062032"/>
            <a:ext cx="7812828" cy="646331"/>
            <a:chOff x="801006" y="1439268"/>
            <a:chExt cx="7812828" cy="646331"/>
          </a:xfrm>
        </p:grpSpPr>
        <p:sp>
          <p:nvSpPr>
            <p:cNvPr id="28" name="文本框 27"/>
            <p:cNvSpPr txBox="1"/>
            <p:nvPr/>
          </p:nvSpPr>
          <p:spPr>
            <a:xfrm>
              <a:off x="1419575" y="1439268"/>
              <a:ext cx="7194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我们的定位功能仅需精确到城市，并不要求其他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额外的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功能。引入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百度或者高德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过程复杂且有些得不偿失。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06" y="1524309"/>
              <a:ext cx="476250" cy="47625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01007" y="1844663"/>
            <a:ext cx="7731806" cy="923330"/>
            <a:chOff x="801006" y="2487846"/>
            <a:chExt cx="7731806" cy="9233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06" y="2487846"/>
              <a:ext cx="476250" cy="47625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421048" y="2487846"/>
              <a:ext cx="7111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借助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本身的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LocationManager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这个类提供的方法来获取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经纬度，转换为城市信息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/>
            </a:p>
          </p:txBody>
        </p:sp>
      </p:grp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440910" y="3220551"/>
            <a:ext cx="3893574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private void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Lucida Sans Typewriter" panose="020B0509030504030204" pitchFamily="49" charset="0"/>
              </a:rPr>
              <a:t>getLocate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() 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city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= (TextView) findViewById(R.id.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txt_loc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locationManager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= (LocationManager) getSystemService(Context.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LOCATION_SERVICE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new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Thread() 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Lucida Sans Typewriter" panose="020B0509030504030204" pitchFamily="49" charset="0"/>
              </a:rPr>
              <a:t>@Override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Lucida Sans Typewriter" panose="020B0509030504030204" pitchFamily="49" charset="0"/>
              </a:rPr>
              <a:t>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public void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Lucida Sans Typewriter" panose="020B0509030504030204" pitchFamily="49" charset="0"/>
              </a:rPr>
              <a:t>run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() 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if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(ActivityCompat.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checkSelfPrmission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(MainActivity.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this,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Manifest.permission.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ACCESS_FINE_LOCATION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 != PackageManager.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PERMISSION_GRANTED</a:t>
            </a:r>
            <a:b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&amp;&amp; ActivityCompat.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checkSelfPermission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(MainActivity.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this,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Manifest.permission.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ACCESS_COARSE_LOCATION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 != PackageManager.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PERMISSION_GRANTED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 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    ActivityCompat.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requestPermissions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            MainActivity.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this,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        new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String[]{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                    LocationManager.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NETWORK_PROVIDER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Manifest.permission.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ACCESS_COARSE_LOCATION</a:t>
            </a:r>
            <a:b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}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        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NETWORK_REQUESTS</a:t>
            </a:r>
            <a:b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return;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}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Location location =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locationManager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.getLastKnownLocation(LocationManager.</a:t>
            </a:r>
            <a:r>
              <a:rPr kumimoji="0" lang="zh-CN" altLang="zh-CN" sz="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NETWORK_PROVIDER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if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(location !=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null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) {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latitude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= location.getLatitude()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Lucida Sans Typewriter" panose="020B0509030504030204" pitchFamily="49" charset="0"/>
              </a:rPr>
              <a:t>//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经度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longitude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= location.getLongitude()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Lucida Sans Typewriter" panose="020B0509030504030204" pitchFamily="49" charset="0"/>
              </a:rPr>
              <a:t>//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纬度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double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[] data = {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latitude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longitude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}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Message msg =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handler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.obtainMessage()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msg.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obj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= data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Lucida Sans Typewriter" panose="020B0509030504030204" pitchFamily="49" charset="0"/>
              </a:rPr>
              <a:t>handler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.sendMessage(msg)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}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    }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    }.start()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Lucida Sans Typewriter" panose="020B0509030504030204" pitchFamily="49" charset="0"/>
              </a:rPr>
              <a:t>}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 bwMode="auto">
          <a:xfrm>
            <a:off x="4566849" y="3220551"/>
            <a:ext cx="4198328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private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Handler </a:t>
            </a:r>
            <a:r>
              <a:rPr lang="zh-CN" altLang="zh-CN" sz="900" dirty="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handler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=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new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Handler() 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public void </a:t>
            </a:r>
            <a:r>
              <a:rPr lang="zh-CN" altLang="zh-CN" sz="900" dirty="0" smtClean="0">
                <a:solidFill>
                  <a:srgbClr val="FFC66D"/>
                </a:solidFill>
                <a:latin typeface="Lucida Sans Typewriter" panose="020B0509030504030204" pitchFamily="49" charset="0"/>
              </a:rPr>
              <a:t>handleMessage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(android.os.Message msg) 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double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[] data = (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double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[]) msg.</a:t>
            </a:r>
            <a:r>
              <a:rPr lang="zh-CN" altLang="zh-CN" sz="900" dirty="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obj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/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List&lt;Address&gt; addList =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null;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Geocoder ge =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new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Geocoder(getApplicationContext())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try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addList = ge.getFromLocation(data[</a:t>
            </a:r>
            <a:r>
              <a:rPr lang="zh-CN" altLang="zh-CN" sz="900" dirty="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0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]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data[</a:t>
            </a:r>
            <a:r>
              <a:rPr lang="zh-CN" altLang="zh-CN" sz="900" dirty="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1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]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900" dirty="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1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catch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(IOException e) 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e.printStackTrace()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if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(addList !=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null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&amp;&amp; addList.size() &gt; </a:t>
            </a:r>
            <a:r>
              <a:rPr lang="zh-CN" altLang="zh-CN" sz="900" dirty="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0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 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for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int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i = </a:t>
            </a:r>
            <a:r>
              <a:rPr lang="zh-CN" altLang="zh-CN" sz="900" dirty="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0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i &lt; addList.size()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i++) {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    Address ad = addList.get(i)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        </a:t>
            </a:r>
            <a:r>
              <a:rPr lang="zh-CN" altLang="zh-CN" sz="900" dirty="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latLongString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= ad.getLocality()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}</a:t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900" dirty="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city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.setText(</a:t>
            </a:r>
            <a:r>
              <a:rPr lang="zh-CN" altLang="zh-CN" sz="900" dirty="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latLongString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</a:t>
            </a: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endParaRPr lang="en-US" altLang="zh-CN" sz="900" dirty="0" smtClean="0">
              <a:solidFill>
                <a:srgbClr val="A9B7C6"/>
              </a:solidFill>
              <a:latin typeface="Lucida Sans Typewriter" panose="020B0509030504030204" pitchFamily="49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/>
            </a:r>
            <a:b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900" dirty="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r>
              <a:rPr lang="zh-CN" altLang="zh-CN" sz="900" dirty="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endParaRPr lang="zh-CN" altLang="zh-CN" dirty="0" smtClean="0"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1006" y="2518022"/>
            <a:ext cx="7812828" cy="476250"/>
            <a:chOff x="801006" y="2518022"/>
            <a:chExt cx="7812828" cy="4762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06" y="2518022"/>
              <a:ext cx="476250" cy="47625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419575" y="2554363"/>
              <a:ext cx="719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由于是谷歌提供的服务，在部分手机上效果并不好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1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OnLongClickListener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冲突问题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1006" y="1439269"/>
            <a:ext cx="7955067" cy="646331"/>
            <a:chOff x="801006" y="1439269"/>
            <a:chExt cx="7955067" cy="646331"/>
          </a:xfrm>
        </p:grpSpPr>
        <p:sp>
          <p:nvSpPr>
            <p:cNvPr id="28" name="文本框 27"/>
            <p:cNvSpPr txBox="1"/>
            <p:nvPr/>
          </p:nvSpPr>
          <p:spPr>
            <a:xfrm>
              <a:off x="1338553" y="1439269"/>
              <a:ext cx="7417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部分页面对对象同时设置了</a:t>
              </a:r>
              <a:r>
                <a:rPr lang="en-US" altLang="zh-CN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OnClickListener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OnLongClickListener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，在长按时</a:t>
              </a:r>
              <a:r>
                <a:rPr lang="en-US" altLang="zh-CN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OnClick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事件也被触发了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06" y="1524309"/>
              <a:ext cx="476250" cy="47625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01006" y="2487846"/>
            <a:ext cx="7649311" cy="923330"/>
            <a:chOff x="801006" y="2487846"/>
            <a:chExt cx="7649311" cy="9233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06" y="2487846"/>
              <a:ext cx="476250" cy="47625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338553" y="2487846"/>
              <a:ext cx="7111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setOnLongClickListener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的返回值设为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true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，表示不再执行</a:t>
              </a:r>
              <a:r>
                <a:rPr lang="en-US" altLang="zh-CN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Onclick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/>
            </a:p>
          </p:txBody>
        </p:sp>
      </p:grpSp>
      <p:sp>
        <p:nvSpPr>
          <p:cNvPr id="15" name="Rectangle 1"/>
          <p:cNvSpPr txBox="1">
            <a:spLocks noChangeArrowheads="1"/>
          </p:cNvSpPr>
          <p:nvPr/>
        </p:nvSpPr>
        <p:spPr bwMode="auto">
          <a:xfrm>
            <a:off x="1150112" y="3366342"/>
            <a:ext cx="6811480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sz="80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mSurfaceView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.setOnLongClickListener(v -&gt; {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initDb()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Log.</a:t>
            </a:r>
            <a:r>
              <a:rPr lang="zh-CN" altLang="zh-CN" sz="800" i="1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d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TAG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"onCreate: LONG CLICK"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/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if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</a:t>
            </a:r>
            <a:r>
              <a:rPr lang="zh-CN" altLang="zh-CN" sz="80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db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== 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null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 {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Log.</a:t>
            </a:r>
            <a:r>
              <a:rPr lang="zh-CN" altLang="zh-CN" sz="800" i="1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d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TAG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"db=null"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    return true;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/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ContentValues values = 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new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ContentValues()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values.put(FavoriteContract.FavEntry.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COLUMN_DATE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System.</a:t>
            </a:r>
            <a:r>
              <a:rPr lang="zh-CN" altLang="zh-CN" sz="800" i="1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currentTimeMillis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())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values.put(FavoriteContract.FavEntry.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COLUMN_STUDENT_ID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getIntent().getStringExtra(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"STUDENT_ID"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values.put(FavoriteContract.FavEntry.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COLUMN_USER_NAME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getIntent().getStringExtra(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"USER_NAME"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values.put(FavoriteContract.FavEntry.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COLUMN_IMAGE_URL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getIntent().getStringExtra(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"IMAGE_URL"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values.put(FavoriteContract.FavEntry.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COLUMN__VIDEO_URL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getIntent().getStringExtra(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"VIDEO_URL"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/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long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rowId = </a:t>
            </a:r>
            <a:r>
              <a:rPr lang="zh-CN" altLang="zh-CN" sz="80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db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.insert(FavoriteContract.FavEntry.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TABLE_NAME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null,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values)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if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(rowId != -</a:t>
            </a:r>
            <a:r>
              <a:rPr lang="zh-CN" altLang="zh-CN" sz="800" smtClean="0">
                <a:solidFill>
                  <a:srgbClr val="6897BB"/>
                </a:solidFill>
                <a:latin typeface="Lucida Sans Typewriter" panose="020B0509030504030204" pitchFamily="49" charset="0"/>
              </a:rPr>
              <a:t>1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 {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</a:t>
            </a:r>
            <a:r>
              <a:rPr lang="zh-CN" altLang="zh-CN" sz="800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favorite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.playAnimation()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Toast.</a:t>
            </a:r>
            <a:r>
              <a:rPr lang="zh-CN" altLang="zh-CN" sz="800" i="1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makeText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(PlayActivity.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this, 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</a:t>
            </a:r>
            <a:r>
              <a:rPr lang="zh-CN" altLang="zh-CN" sz="800" smtClean="0">
                <a:solidFill>
                  <a:srgbClr val="6A87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收藏成功！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Toast.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LENGTH_SHORT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).show()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 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else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{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    Toast.</a:t>
            </a:r>
            <a:r>
              <a:rPr lang="zh-CN" altLang="zh-CN" sz="800" i="1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makeText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(PlayActivity.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this, 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</a:t>
            </a:r>
            <a:r>
              <a:rPr lang="zh-CN" altLang="zh-CN" sz="800" smtClean="0">
                <a:solidFill>
                  <a:srgbClr val="6A87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收藏失败</a:t>
            </a:r>
            <a:r>
              <a:rPr lang="zh-CN" altLang="zh-CN" sz="800" smtClean="0">
                <a:solidFill>
                  <a:srgbClr val="6A8759"/>
                </a:solidFill>
                <a:latin typeface="Lucida Sans Typewriter" panose="020B0509030504030204" pitchFamily="49" charset="0"/>
              </a:rPr>
              <a:t>"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,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Toast.</a:t>
            </a:r>
            <a:r>
              <a:rPr lang="zh-CN" altLang="zh-CN" sz="800" i="1" smtClean="0">
                <a:solidFill>
                  <a:srgbClr val="9876AA"/>
                </a:solidFill>
                <a:latin typeface="Lucida Sans Typewriter" panose="020B0509030504030204" pitchFamily="49" charset="0"/>
              </a:rPr>
              <a:t>LENGTH_SHORT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).show()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b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        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return true;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    </a:t>
            </a: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})</a:t>
            </a:r>
            <a: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  <a:t>;</a:t>
            </a:r>
            <a:br>
              <a:rPr lang="zh-CN" altLang="zh-CN" sz="800" smtClean="0">
                <a:solidFill>
                  <a:srgbClr val="CC7832"/>
                </a:solidFill>
                <a:latin typeface="Lucida Sans Typewriter" panose="020B0509030504030204" pitchFamily="49" charset="0"/>
              </a:rPr>
            </a:br>
            <a:r>
              <a:rPr lang="zh-CN" altLang="zh-CN" sz="800" smtClean="0">
                <a:solidFill>
                  <a:srgbClr val="A9B7C6"/>
                </a:solidFill>
                <a:latin typeface="Lucida Sans Typewriter" panose="020B0509030504030204" pitchFamily="49" charset="0"/>
              </a:rPr>
              <a:t>}</a:t>
            </a:r>
            <a:endParaRPr lang="zh-CN" altLang="zh-CN" sz="20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2" y="2845078"/>
            <a:ext cx="466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1" y="3416888"/>
            <a:ext cx="464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</a:t>
            </a:r>
            <a:endParaRPr kumimoji="0" lang="da-DK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 FOUR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2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0649" y="2851510"/>
            <a:ext cx="7235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本项目综合运用了</a:t>
            </a:r>
            <a:r>
              <a:rPr lang="en-US" altLang="zh-CN" sz="2800" b="1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、数据库，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</a:t>
            </a:r>
            <a:r>
              <a:rPr lang="en-US" altLang="zh-CN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Provider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多媒体等基本知识，完成了预期目标。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5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26964" y="-6251"/>
            <a:ext cx="4635476" cy="6904592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" fmla="*/ 0 w 4613184"/>
              <a:gd name="connsiteY0" fmla="*/ 6043981 h 6084322"/>
              <a:gd name="connsiteX1" fmla="*/ 2819212 w 4613184"/>
              <a:gd name="connsiteY1" fmla="*/ 0 h 6084322"/>
              <a:gd name="connsiteX2" fmla="*/ 4608514 w 4613184"/>
              <a:gd name="connsiteY2" fmla="*/ 0 h 6084322"/>
              <a:gd name="connsiteX3" fmla="*/ 4613184 w 4613184"/>
              <a:gd name="connsiteY3" fmla="*/ 6084322 h 6084322"/>
              <a:gd name="connsiteX4" fmla="*/ 0 w 4613184"/>
              <a:gd name="connsiteY4" fmla="*/ 6043981 h 6084322"/>
              <a:gd name="connsiteX0" fmla="*/ 0 w 4613184"/>
              <a:gd name="connsiteY0" fmla="*/ 6864251 h 6904592"/>
              <a:gd name="connsiteX1" fmla="*/ 3209177 w 4613184"/>
              <a:gd name="connsiteY1" fmla="*/ 0 h 6904592"/>
              <a:gd name="connsiteX2" fmla="*/ 4608514 w 4613184"/>
              <a:gd name="connsiteY2" fmla="*/ 820270 h 6904592"/>
              <a:gd name="connsiteX3" fmla="*/ 4613184 w 4613184"/>
              <a:gd name="connsiteY3" fmla="*/ 6904592 h 6904592"/>
              <a:gd name="connsiteX4" fmla="*/ 0 w 4613184"/>
              <a:gd name="connsiteY4" fmla="*/ 6864251 h 6904592"/>
              <a:gd name="connsiteX0" fmla="*/ 0 w 4635476"/>
              <a:gd name="connsiteY0" fmla="*/ 6864251 h 6904592"/>
              <a:gd name="connsiteX1" fmla="*/ 3209177 w 4635476"/>
              <a:gd name="connsiteY1" fmla="*/ 0 h 6904592"/>
              <a:gd name="connsiteX2" fmla="*/ 4635408 w 4635476"/>
              <a:gd name="connsiteY2" fmla="*/ 0 h 6904592"/>
              <a:gd name="connsiteX3" fmla="*/ 4613184 w 4635476"/>
              <a:gd name="connsiteY3" fmla="*/ 6904592 h 6904592"/>
              <a:gd name="connsiteX4" fmla="*/ 0 w 4635476"/>
              <a:gd name="connsiteY4" fmla="*/ 6864251 h 6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27149" y="1625954"/>
            <a:ext cx="828000" cy="828000"/>
            <a:chOff x="1827149" y="1625954"/>
            <a:chExt cx="828000" cy="828000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04142" y="1782985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5971" y="2838627"/>
            <a:ext cx="828000" cy="828000"/>
            <a:chOff x="2405971" y="2838627"/>
            <a:chExt cx="828000" cy="828000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2964" y="2991017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84793" y="4046659"/>
            <a:ext cx="828000" cy="828000"/>
            <a:chOff x="2984793" y="4046659"/>
            <a:chExt cx="828000" cy="828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1786" y="4199049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63616" y="5254690"/>
            <a:ext cx="828000" cy="828000"/>
            <a:chOff x="3563616" y="5254690"/>
            <a:chExt cx="828000" cy="82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563616" y="525469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40609" y="5407080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984793" y="1625954"/>
            <a:ext cx="5582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项目概述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r>
              <a:rPr lang="da-DK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da-DK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kumimoji="0" lang="da-DK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66308" y="2835533"/>
            <a:ext cx="5001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功能及创新点展示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da-DK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47822" y="4045112"/>
            <a:ext cx="4996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r>
              <a:rPr lang="en-US" altLang="zh-CN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r>
              <a:rPr lang="en-US" altLang="zh-CN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</a:t>
            </a:r>
            <a:endParaRPr kumimoji="0" lang="da-DK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29339" y="5254690"/>
            <a:ext cx="441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da-DK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2218" y="259392"/>
            <a:ext cx="420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716812"/>
            <a:ext cx="9144000" cy="1372087"/>
            <a:chOff x="0" y="2716812"/>
            <a:chExt cx="5991142" cy="1372087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97049" y="2861681"/>
              <a:ext cx="3294091" cy="68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感谢聆听</a:t>
              </a:r>
              <a:endPara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47352" y="3720144"/>
              <a:ext cx="2743788" cy="36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Thanks for Listening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2586" y="2787385"/>
            <a:ext cx="1224000" cy="1223998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34969" y="2787385"/>
            <a:ext cx="1224000" cy="1223998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2" y="2845078"/>
            <a:ext cx="466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项目概述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1" y="3416888"/>
            <a:ext cx="464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a-DK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kumimoji="0" lang="da-DK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 ONE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1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0649" y="2851510"/>
            <a:ext cx="7235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综合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运用所学知识，开发一个短视频</a:t>
            </a:r>
            <a:r>
              <a:rPr lang="en-US" altLang="zh-CN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在功能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及页面布局尽量向抖音</a:t>
            </a:r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看齐。</a:t>
            </a:r>
            <a:endParaRPr lang="zh-CN" altLang="en-US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0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2842" y="1579823"/>
            <a:ext cx="7389971" cy="11310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完成录制、上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传、获取信息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完成收藏功能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完善播放功能，添加动画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11188" y="1342066"/>
            <a:ext cx="1159555" cy="4246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朱长昊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2842" y="3396991"/>
            <a:ext cx="7389971" cy="11310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完成定位功能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完成播放功能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制作展示</a:t>
            </a: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11188" y="3159234"/>
            <a:ext cx="1159555" cy="4246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张佳明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42842" y="5214159"/>
            <a:ext cx="7389971" cy="11310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图设计制作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完成开屏页面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11188" y="4976402"/>
            <a:ext cx="1159555" cy="4246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李传赫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9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70" y="1237669"/>
            <a:ext cx="25336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1" y="2845078"/>
            <a:ext cx="464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功能及创新点展示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2" y="3416888"/>
            <a:ext cx="466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da-DK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kumimoji="0" lang="da-DK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 TWO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1277256" y="1824835"/>
            <a:ext cx="2800961" cy="905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133599" y="2755887"/>
            <a:ext cx="1957318" cy="9848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4003247" y="1128149"/>
            <a:ext cx="2546618" cy="16277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065517" y="2730487"/>
            <a:ext cx="2365684" cy="17522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11187" y="5475679"/>
            <a:ext cx="7921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我们根据日常在抖音的用户体验，在基础要求之上尽力完成我们的项目</a:t>
            </a:r>
            <a:endParaRPr lang="en-US" altLang="zh-CN" sz="2400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060330" y="1688205"/>
            <a:ext cx="2106754" cy="2106754"/>
            <a:chOff x="3761296" y="1104900"/>
            <a:chExt cx="1549400" cy="1549400"/>
          </a:xfrm>
        </p:grpSpPr>
        <p:sp>
          <p:nvSpPr>
            <p:cNvPr id="26" name="椭圆 25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761296" y="1711313"/>
              <a:ext cx="1549400" cy="384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Mini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抖音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5182" y="530086"/>
            <a:ext cx="1655788" cy="1108426"/>
            <a:chOff x="6352096" y="849600"/>
            <a:chExt cx="1549400" cy="1037208"/>
          </a:xfrm>
        </p:grpSpPr>
        <p:sp>
          <p:nvSpPr>
            <p:cNvPr id="40" name="椭圆 39"/>
            <p:cNvSpPr/>
            <p:nvPr/>
          </p:nvSpPr>
          <p:spPr>
            <a:xfrm>
              <a:off x="6608192" y="849600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352096" y="1207031"/>
              <a:ext cx="1549400" cy="316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获取定位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40398" y="1142239"/>
            <a:ext cx="2176144" cy="1456766"/>
            <a:chOff x="1277256" y="1121088"/>
            <a:chExt cx="1549400" cy="1037208"/>
          </a:xfrm>
        </p:grpSpPr>
        <p:sp>
          <p:nvSpPr>
            <p:cNvPr id="43" name="椭圆 42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77256" y="1509812"/>
              <a:ext cx="1549400" cy="284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 板块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435384" y="4125935"/>
            <a:ext cx="1991634" cy="1333251"/>
            <a:chOff x="7645400" y="1877556"/>
            <a:chExt cx="1549400" cy="1037208"/>
          </a:xfrm>
        </p:grpSpPr>
        <p:sp>
          <p:nvSpPr>
            <p:cNvPr id="46" name="椭圆 45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45400" y="2243170"/>
              <a:ext cx="1549400" cy="2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 功能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94197" y="3064674"/>
            <a:ext cx="2046558" cy="1370018"/>
            <a:chOff x="5056696" y="2183559"/>
            <a:chExt cx="1549400" cy="1037208"/>
          </a:xfrm>
        </p:grpSpPr>
        <p:sp>
          <p:nvSpPr>
            <p:cNvPr id="49" name="椭圆 48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056696" y="2576103"/>
              <a:ext cx="1549400" cy="279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收藏 板块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5081694" y="2732284"/>
            <a:ext cx="2473358" cy="337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549865" y="1880942"/>
            <a:ext cx="2516180" cy="1684394"/>
            <a:chOff x="6352096" y="849600"/>
            <a:chExt cx="1549400" cy="1037208"/>
          </a:xfrm>
        </p:grpSpPr>
        <p:sp>
          <p:nvSpPr>
            <p:cNvPr id="37" name="椭圆 36"/>
            <p:cNvSpPr/>
            <p:nvPr/>
          </p:nvSpPr>
          <p:spPr>
            <a:xfrm>
              <a:off x="6608192" y="849600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352096" y="1266709"/>
              <a:ext cx="1549400" cy="43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 功能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0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449" y="1093148"/>
            <a:ext cx="2720537" cy="4828954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270499" y="1892122"/>
            <a:ext cx="4873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播放功能乃此款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之基础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功能通过点击屏幕和底部的进度条来控制播放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此外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我们在播放功能的基础上添加了收藏功能，添加时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动画提升了用户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体验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70499" y="925733"/>
            <a:ext cx="0" cy="49797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4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</TotalTime>
  <Words>462</Words>
  <Application>Microsoft Office PowerPoint</Application>
  <PresentationFormat>全屏显示(4:3)</PresentationFormat>
  <Paragraphs>102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Calibri Light</vt:lpstr>
      <vt:lpstr>Lucida Sans Typewriter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ZhuChanghao</cp:lastModifiedBy>
  <cp:revision>321</cp:revision>
  <dcterms:created xsi:type="dcterms:W3CDTF">2015-01-13T10:49:01Z</dcterms:created>
  <dcterms:modified xsi:type="dcterms:W3CDTF">2019-01-29T06:38:27Z</dcterms:modified>
  <cp:category>PPTS</cp:category>
</cp:coreProperties>
</file>